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7" r:id="rId3"/>
    <p:sldId id="259" r:id="rId4"/>
    <p:sldId id="258" r:id="rId5"/>
    <p:sldId id="261" r:id="rId6"/>
    <p:sldId id="260" r:id="rId7"/>
    <p:sldId id="262" r:id="rId8"/>
    <p:sldId id="26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566"/>
    <p:restoredTop sz="87026"/>
  </p:normalViewPr>
  <p:slideViewPr>
    <p:cSldViewPr snapToGrid="0" snapToObjects="1">
      <p:cViewPr varScale="1">
        <p:scale>
          <a:sx n="129" d="100"/>
          <a:sy n="129" d="100"/>
        </p:scale>
        <p:origin x="208" y="1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eg>
</file>

<file path=ppt/media/image4.tiff>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177885-9361-4946-9340-ABE5E0932713}" type="datetimeFigureOut">
              <a:rPr lang="en-US" smtClean="0"/>
              <a:t>10/16/19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C1731D-E0CC-1845-8A3B-964F16A4E272}" type="slidenum">
              <a:rPr lang="en-US" smtClean="0"/>
              <a:t>‹#›</a:t>
            </a:fld>
            <a:endParaRPr lang="en-US"/>
          </a:p>
        </p:txBody>
      </p:sp>
    </p:spTree>
    <p:extLst>
      <p:ext uri="{BB962C8B-B14F-4D97-AF65-F5344CB8AC3E}">
        <p14:creationId xmlns:p14="http://schemas.microsoft.com/office/powerpoint/2010/main" val="801144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Reims Cathedral’s façade reveals High Gothic architect’s desire to replace heavy masonry with intricately framed voids.</a:t>
            </a:r>
          </a:p>
        </p:txBody>
      </p:sp>
      <p:sp>
        <p:nvSpPr>
          <p:cNvPr id="4" name="Slide Number Placeholder 3"/>
          <p:cNvSpPr>
            <a:spLocks noGrp="1"/>
          </p:cNvSpPr>
          <p:nvPr>
            <p:ph type="sldNum" sz="quarter" idx="5"/>
          </p:nvPr>
        </p:nvSpPr>
        <p:spPr/>
        <p:txBody>
          <a:bodyPr/>
          <a:lstStyle/>
          <a:p>
            <a:fld id="{CEC1731D-E0CC-1845-8A3B-964F16A4E272}" type="slidenum">
              <a:rPr lang="en-US" smtClean="0"/>
              <a:t>3</a:t>
            </a:fld>
            <a:endParaRPr lang="en-US"/>
          </a:p>
        </p:txBody>
      </p:sp>
    </p:spTree>
    <p:extLst>
      <p:ext uri="{BB962C8B-B14F-4D97-AF65-F5344CB8AC3E}">
        <p14:creationId xmlns:p14="http://schemas.microsoft.com/office/powerpoint/2010/main" val="4006691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multigeneration construction campaign</a:t>
            </a:r>
          </a:p>
          <a:p>
            <a:r>
              <a:rPr lang="en-US" dirty="0"/>
              <a:t>prestige</a:t>
            </a:r>
          </a:p>
          <a:p>
            <a:r>
              <a:rPr lang="en-US" dirty="0"/>
              <a:t>an era of peace and widespread economic prosperity, deep spirituality, and extraordinary technological innovation</a:t>
            </a:r>
          </a:p>
        </p:txBody>
      </p:sp>
      <p:sp>
        <p:nvSpPr>
          <p:cNvPr id="4" name="Slide Number Placeholder 3"/>
          <p:cNvSpPr>
            <a:spLocks noGrp="1"/>
          </p:cNvSpPr>
          <p:nvPr>
            <p:ph type="sldNum" sz="quarter" idx="5"/>
          </p:nvPr>
        </p:nvSpPr>
        <p:spPr/>
        <p:txBody>
          <a:bodyPr/>
          <a:lstStyle/>
          <a:p>
            <a:fld id="{CEC1731D-E0CC-1845-8A3B-964F16A4E272}" type="slidenum">
              <a:rPr lang="en-US" smtClean="0"/>
              <a:t>4</a:t>
            </a:fld>
            <a:endParaRPr lang="en-US"/>
          </a:p>
        </p:txBody>
      </p:sp>
    </p:spTree>
    <p:extLst>
      <p:ext uri="{BB962C8B-B14F-4D97-AF65-F5344CB8AC3E}">
        <p14:creationId xmlns:p14="http://schemas.microsoft.com/office/powerpoint/2010/main" val="16222310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C1731D-E0CC-1845-8A3B-964F16A4E272}" type="slidenum">
              <a:rPr lang="en-US" smtClean="0"/>
              <a:t>5</a:t>
            </a:fld>
            <a:endParaRPr lang="en-US"/>
          </a:p>
        </p:txBody>
      </p:sp>
    </p:spTree>
    <p:extLst>
      <p:ext uri="{BB962C8B-B14F-4D97-AF65-F5344CB8AC3E}">
        <p14:creationId xmlns:p14="http://schemas.microsoft.com/office/powerpoint/2010/main" val="3413196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Vassari</a:t>
            </a:r>
            <a:r>
              <a:rPr lang="en-US" dirty="0"/>
              <a:t> attributed late medieval art and architecture to the Goths, whom he regarded as responsible for both the downfall of Rome and the dissolution of the classical style in art and architecture.</a:t>
            </a:r>
          </a:p>
        </p:txBody>
      </p:sp>
      <p:sp>
        <p:nvSpPr>
          <p:cNvPr id="4" name="Slide Number Placeholder 3"/>
          <p:cNvSpPr>
            <a:spLocks noGrp="1"/>
          </p:cNvSpPr>
          <p:nvPr>
            <p:ph type="sldNum" sz="quarter" idx="5"/>
          </p:nvPr>
        </p:nvSpPr>
        <p:spPr/>
        <p:txBody>
          <a:bodyPr/>
          <a:lstStyle/>
          <a:p>
            <a:fld id="{CEC1731D-E0CC-1845-8A3B-964F16A4E272}" type="slidenum">
              <a:rPr lang="en-US" smtClean="0"/>
              <a:t>6</a:t>
            </a:fld>
            <a:endParaRPr lang="en-US"/>
          </a:p>
        </p:txBody>
      </p:sp>
    </p:spTree>
    <p:extLst>
      <p:ext uri="{BB962C8B-B14F-4D97-AF65-F5344CB8AC3E}">
        <p14:creationId xmlns:p14="http://schemas.microsoft.com/office/powerpoint/2010/main" val="29903894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monasteries in the countryside to rapidly expanding cities</a:t>
            </a:r>
          </a:p>
        </p:txBody>
      </p:sp>
      <p:sp>
        <p:nvSpPr>
          <p:cNvPr id="4" name="Slide Number Placeholder 3"/>
          <p:cNvSpPr>
            <a:spLocks noGrp="1"/>
          </p:cNvSpPr>
          <p:nvPr>
            <p:ph type="sldNum" sz="quarter" idx="5"/>
          </p:nvPr>
        </p:nvSpPr>
        <p:spPr/>
        <p:txBody>
          <a:bodyPr/>
          <a:lstStyle/>
          <a:p>
            <a:fld id="{CEC1731D-E0CC-1845-8A3B-964F16A4E272}" type="slidenum">
              <a:rPr lang="en-US" smtClean="0"/>
              <a:t>7</a:t>
            </a:fld>
            <a:endParaRPr lang="en-US"/>
          </a:p>
        </p:txBody>
      </p:sp>
    </p:spTree>
    <p:extLst>
      <p:ext uri="{BB962C8B-B14F-4D97-AF65-F5344CB8AC3E}">
        <p14:creationId xmlns:p14="http://schemas.microsoft.com/office/powerpoint/2010/main" val="8359569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University of Bologna (1088)</a:t>
            </a:r>
          </a:p>
          <a:p>
            <a:r>
              <a:rPr lang="en-US" dirty="0"/>
              <a:t>Although the papacy was at the height of its power, and Christian knights still waged Crusades against the Muslims, the independent nations of modern Europe were beginning to take shape.</a:t>
            </a:r>
          </a:p>
        </p:txBody>
      </p:sp>
      <p:sp>
        <p:nvSpPr>
          <p:cNvPr id="4" name="Slide Number Placeholder 3"/>
          <p:cNvSpPr>
            <a:spLocks noGrp="1"/>
          </p:cNvSpPr>
          <p:nvPr>
            <p:ph type="sldNum" sz="quarter" idx="5"/>
          </p:nvPr>
        </p:nvSpPr>
        <p:spPr/>
        <p:txBody>
          <a:bodyPr/>
          <a:lstStyle/>
          <a:p>
            <a:fld id="{CEC1731D-E0CC-1845-8A3B-964F16A4E272}" type="slidenum">
              <a:rPr lang="en-US" smtClean="0"/>
              <a:t>8</a:t>
            </a:fld>
            <a:endParaRPr lang="en-US"/>
          </a:p>
        </p:txBody>
      </p:sp>
    </p:spTree>
    <p:extLst>
      <p:ext uri="{BB962C8B-B14F-4D97-AF65-F5344CB8AC3E}">
        <p14:creationId xmlns:p14="http://schemas.microsoft.com/office/powerpoint/2010/main" val="2437345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07879E1-2046-5A4D-87F1-52089DE86C78}" type="datetimeFigureOut">
              <a:rPr lang="en-US" smtClean="0"/>
              <a:t>10/16/19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940939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7879E1-2046-5A4D-87F1-52089DE86C78}" type="datetimeFigureOut">
              <a:rPr lang="en-US" smtClean="0"/>
              <a:t>10/16/19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387103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7879E1-2046-5A4D-87F1-52089DE86C78}" type="datetimeFigureOut">
              <a:rPr lang="en-US" smtClean="0"/>
              <a:t>10/16/19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2514752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7879E1-2046-5A4D-87F1-52089DE86C78}" type="datetimeFigureOut">
              <a:rPr lang="en-US" smtClean="0"/>
              <a:t>10/16/19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2228490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7879E1-2046-5A4D-87F1-52089DE86C78}" type="datetimeFigureOut">
              <a:rPr lang="en-US" smtClean="0"/>
              <a:t>10/16/19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2844168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7879E1-2046-5A4D-87F1-52089DE86C78}" type="datetimeFigureOut">
              <a:rPr lang="en-US" smtClean="0"/>
              <a:t>10/16/19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4293853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7879E1-2046-5A4D-87F1-52089DE86C78}" type="datetimeFigureOut">
              <a:rPr lang="en-US" smtClean="0"/>
              <a:t>10/16/19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1564537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7879E1-2046-5A4D-87F1-52089DE86C78}" type="datetimeFigureOut">
              <a:rPr lang="en-US" smtClean="0"/>
              <a:t>10/16/19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2817220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7879E1-2046-5A4D-87F1-52089DE86C78}" type="datetimeFigureOut">
              <a:rPr lang="en-US" smtClean="0"/>
              <a:t>10/16/19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1942062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7879E1-2046-5A4D-87F1-52089DE86C78}" type="datetimeFigureOut">
              <a:rPr lang="en-US" smtClean="0"/>
              <a:t>10/16/19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714573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7879E1-2046-5A4D-87F1-52089DE86C78}" type="datetimeFigureOut">
              <a:rPr lang="en-US" smtClean="0"/>
              <a:t>10/16/19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D29AB8-29F8-4F4E-9712-7EC0456F7FDD}" type="slidenum">
              <a:rPr lang="en-US" smtClean="0"/>
              <a:t>‹#›</a:t>
            </a:fld>
            <a:endParaRPr lang="en-US"/>
          </a:p>
        </p:txBody>
      </p:sp>
    </p:spTree>
    <p:extLst>
      <p:ext uri="{BB962C8B-B14F-4D97-AF65-F5344CB8AC3E}">
        <p14:creationId xmlns:p14="http://schemas.microsoft.com/office/powerpoint/2010/main" val="720134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7879E1-2046-5A4D-87F1-52089DE86C78}" type="datetimeFigureOut">
              <a:rPr lang="en-US" smtClean="0"/>
              <a:t>10/16/19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D29AB8-29F8-4F4E-9712-7EC0456F7FDD}" type="slidenum">
              <a:rPr lang="en-US" smtClean="0"/>
              <a:t>‹#›</a:t>
            </a:fld>
            <a:endParaRPr lang="en-US"/>
          </a:p>
        </p:txBody>
      </p:sp>
    </p:spTree>
    <p:extLst>
      <p:ext uri="{BB962C8B-B14F-4D97-AF65-F5344CB8AC3E}">
        <p14:creationId xmlns:p14="http://schemas.microsoft.com/office/powerpoint/2010/main" val="22283806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bg1"/>
          </a:solidFill>
          <a:latin typeface="Garamond" panose="020204040303010108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Garamond" panose="020204040303010108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Garamond" panose="020204040303010108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Garamond" panose="020204040303010108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Garamond" panose="020204040303010108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Garamond" panose="020204040303010108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6B80C-EFB8-5648-8C35-F84DD4CDDE38}"/>
              </a:ext>
            </a:extLst>
          </p:cNvPr>
          <p:cNvSpPr>
            <a:spLocks noGrp="1"/>
          </p:cNvSpPr>
          <p:nvPr>
            <p:ph type="ctrTitle"/>
          </p:nvPr>
        </p:nvSpPr>
        <p:spPr/>
        <p:txBody>
          <a:bodyPr/>
          <a:lstStyle/>
          <a:p>
            <a:r>
              <a:rPr lang="en-US" dirty="0"/>
              <a:t>“Gothic”</a:t>
            </a:r>
          </a:p>
        </p:txBody>
      </p:sp>
      <p:sp>
        <p:nvSpPr>
          <p:cNvPr id="3" name="Subtitle 2">
            <a:extLst>
              <a:ext uri="{FF2B5EF4-FFF2-40B4-BE49-F238E27FC236}">
                <a16:creationId xmlns:a16="http://schemas.microsoft.com/office/drawing/2014/main" id="{5B2901C7-0085-844B-8373-71C1F9E18207}"/>
              </a:ext>
            </a:extLst>
          </p:cNvPr>
          <p:cNvSpPr>
            <a:spLocks noGrp="1"/>
          </p:cNvSpPr>
          <p:nvPr>
            <p:ph type="subTitle" idx="1"/>
          </p:nvPr>
        </p:nvSpPr>
        <p:spPr/>
        <p:txBody>
          <a:bodyPr/>
          <a:lstStyle/>
          <a:p>
            <a:r>
              <a:rPr lang="en-US" dirty="0"/>
              <a:t>ARTH 312</a:t>
            </a:r>
          </a:p>
          <a:p>
            <a:r>
              <a:rPr lang="en-US" dirty="0"/>
              <a:t>Fall 2019</a:t>
            </a:r>
          </a:p>
        </p:txBody>
      </p:sp>
    </p:spTree>
    <p:extLst>
      <p:ext uri="{BB962C8B-B14F-4D97-AF65-F5344CB8AC3E}">
        <p14:creationId xmlns:p14="http://schemas.microsoft.com/office/powerpoint/2010/main" val="3804479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9E4E09-7700-F043-801D-5028A9B45C9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9140" y="-7412"/>
            <a:ext cx="7565720" cy="6865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A50B0BCF-6FDD-6A4B-A9D5-6040B13C4435}"/>
              </a:ext>
            </a:extLst>
          </p:cNvPr>
          <p:cNvSpPr/>
          <p:nvPr/>
        </p:nvSpPr>
        <p:spPr>
          <a:xfrm>
            <a:off x="789140" y="0"/>
            <a:ext cx="1415837" cy="369332"/>
          </a:xfrm>
          <a:prstGeom prst="rect">
            <a:avLst/>
          </a:prstGeom>
        </p:spPr>
        <p:txBody>
          <a:bodyPr wrap="none">
            <a:spAutoFit/>
          </a:bodyPr>
          <a:lstStyle/>
          <a:p>
            <a:r>
              <a:rPr lang="en-US" dirty="0">
                <a:latin typeface="Garamond" panose="02020404030301010803" pitchFamily="18" charset="0"/>
              </a:rPr>
              <a:t>Île-de-France</a:t>
            </a:r>
          </a:p>
        </p:txBody>
      </p:sp>
      <p:sp>
        <p:nvSpPr>
          <p:cNvPr id="4" name="Oval 3">
            <a:extLst>
              <a:ext uri="{FF2B5EF4-FFF2-40B4-BE49-F238E27FC236}">
                <a16:creationId xmlns:a16="http://schemas.microsoft.com/office/drawing/2014/main" id="{133776A5-86EB-8C47-9A7C-58C45CABB335}"/>
              </a:ext>
            </a:extLst>
          </p:cNvPr>
          <p:cNvSpPr/>
          <p:nvPr/>
        </p:nvSpPr>
        <p:spPr>
          <a:xfrm>
            <a:off x="3935895" y="2345634"/>
            <a:ext cx="874644" cy="755374"/>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8719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st foy church facade">
            <a:extLst>
              <a:ext uri="{FF2B5EF4-FFF2-40B4-BE49-F238E27FC236}">
                <a16:creationId xmlns:a16="http://schemas.microsoft.com/office/drawing/2014/main" id="{45F009A0-877C-3B4A-84E3-95E92B87546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606" t="3857" r="5829" b="4559"/>
          <a:stretch/>
        </p:blipFill>
        <p:spPr bwMode="auto">
          <a:xfrm>
            <a:off x="0" y="0"/>
            <a:ext cx="5054312" cy="620201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F91CE4BF-9D9C-5340-AD91-43A68EC4C1B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067221" y="0"/>
            <a:ext cx="4076779" cy="6202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3379EE8B-5370-074E-B29A-136F6904FAF9}"/>
              </a:ext>
            </a:extLst>
          </p:cNvPr>
          <p:cNvSpPr/>
          <p:nvPr/>
        </p:nvSpPr>
        <p:spPr>
          <a:xfrm>
            <a:off x="5067221" y="6519446"/>
            <a:ext cx="4076779" cy="338554"/>
          </a:xfrm>
          <a:prstGeom prst="rect">
            <a:avLst/>
          </a:prstGeom>
        </p:spPr>
        <p:txBody>
          <a:bodyPr wrap="square">
            <a:spAutoFit/>
          </a:bodyPr>
          <a:lstStyle/>
          <a:p>
            <a:pPr algn="ctr"/>
            <a:r>
              <a:rPr lang="en-US" altLang="en-US" sz="1600" dirty="0">
                <a:solidFill>
                  <a:schemeClr val="bg1"/>
                </a:solidFill>
                <a:latin typeface="Garamond" panose="02020404030301010803" pitchFamily="18" charset="0"/>
              </a:rPr>
              <a:t>Reims Cathedral, Reims, France, ca. 1211-1290.</a:t>
            </a:r>
            <a:endParaRPr lang="en-US" sz="1600" dirty="0">
              <a:solidFill>
                <a:schemeClr val="bg1"/>
              </a:solidFill>
              <a:latin typeface="Garamond" panose="02020404030301010803" pitchFamily="18" charset="0"/>
            </a:endParaRPr>
          </a:p>
        </p:txBody>
      </p:sp>
      <p:sp>
        <p:nvSpPr>
          <p:cNvPr id="2" name="Rectangle 1">
            <a:extLst>
              <a:ext uri="{FF2B5EF4-FFF2-40B4-BE49-F238E27FC236}">
                <a16:creationId xmlns:a16="http://schemas.microsoft.com/office/drawing/2014/main" id="{89E48C0B-A7D1-704B-9310-BAC7A2DB46FB}"/>
              </a:ext>
            </a:extLst>
          </p:cNvPr>
          <p:cNvSpPr/>
          <p:nvPr/>
        </p:nvSpPr>
        <p:spPr>
          <a:xfrm>
            <a:off x="0" y="6519446"/>
            <a:ext cx="5054312" cy="338554"/>
          </a:xfrm>
          <a:prstGeom prst="rect">
            <a:avLst/>
          </a:prstGeom>
        </p:spPr>
        <p:txBody>
          <a:bodyPr wrap="square">
            <a:spAutoFit/>
          </a:bodyPr>
          <a:lstStyle/>
          <a:p>
            <a:pPr algn="ctr"/>
            <a:r>
              <a:rPr lang="en-US" altLang="en-US" sz="1600" dirty="0">
                <a:solidFill>
                  <a:schemeClr val="bg1"/>
                </a:solidFill>
                <a:latin typeface="Garamond" panose="02020404030301010803" pitchFamily="18" charset="0"/>
              </a:rPr>
              <a:t>Sainte-Foy, </a:t>
            </a:r>
            <a:r>
              <a:rPr lang="en-US" altLang="en-US" sz="1600" dirty="0" err="1">
                <a:solidFill>
                  <a:schemeClr val="bg1"/>
                </a:solidFill>
                <a:latin typeface="Garamond" panose="02020404030301010803" pitchFamily="18" charset="0"/>
              </a:rPr>
              <a:t>Conques</a:t>
            </a:r>
            <a:r>
              <a:rPr lang="en-US" altLang="en-US" sz="1600" dirty="0">
                <a:solidFill>
                  <a:schemeClr val="bg1"/>
                </a:solidFill>
                <a:latin typeface="Garamond" panose="02020404030301010803" pitchFamily="18" charset="0"/>
              </a:rPr>
              <a:t>, France, mid-11th to early 12th century.</a:t>
            </a:r>
            <a:endParaRPr lang="en-US" sz="1600" dirty="0">
              <a:solidFill>
                <a:schemeClr val="bg1"/>
              </a:solidFill>
              <a:latin typeface="Garamond" panose="02020404030301010803" pitchFamily="18" charset="0"/>
            </a:endParaRPr>
          </a:p>
        </p:txBody>
      </p:sp>
    </p:spTree>
    <p:extLst>
      <p:ext uri="{BB962C8B-B14F-4D97-AF65-F5344CB8AC3E}">
        <p14:creationId xmlns:p14="http://schemas.microsoft.com/office/powerpoint/2010/main" val="2448052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2F45F9C-EC36-4840-98F1-2A01F4831C5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27395" y="14275"/>
            <a:ext cx="4489211" cy="6829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D65B413B-02B5-6E42-ACC4-9EE065E5E879}"/>
              </a:ext>
            </a:extLst>
          </p:cNvPr>
          <p:cNvSpPr/>
          <p:nvPr/>
        </p:nvSpPr>
        <p:spPr>
          <a:xfrm>
            <a:off x="0" y="2551837"/>
            <a:ext cx="2327395" cy="1754326"/>
          </a:xfrm>
          <a:prstGeom prst="rect">
            <a:avLst/>
          </a:prstGeom>
        </p:spPr>
        <p:txBody>
          <a:bodyPr wrap="square">
            <a:spAutoFit/>
          </a:bodyPr>
          <a:lstStyle/>
          <a:p>
            <a:pPr algn="ctr"/>
            <a:r>
              <a:rPr lang="en-US" altLang="en-US" dirty="0">
                <a:solidFill>
                  <a:schemeClr val="bg1"/>
                </a:solidFill>
                <a:latin typeface="Garamond" panose="02020404030301010803" pitchFamily="18" charset="0"/>
              </a:rPr>
              <a:t>Jean </a:t>
            </a:r>
            <a:r>
              <a:rPr lang="en-US" altLang="en-US" dirty="0" err="1">
                <a:solidFill>
                  <a:schemeClr val="bg1"/>
                </a:solidFill>
                <a:latin typeface="Garamond" panose="02020404030301010803" pitchFamily="18" charset="0"/>
              </a:rPr>
              <a:t>d’Orbais</a:t>
            </a:r>
            <a:r>
              <a:rPr lang="en-US" altLang="en-US" dirty="0">
                <a:solidFill>
                  <a:schemeClr val="bg1"/>
                </a:solidFill>
                <a:latin typeface="Garamond" panose="02020404030301010803" pitchFamily="18" charset="0"/>
              </a:rPr>
              <a:t>, Jean le Loup, Gaucher de Reims, and Bernard de Soissons, Reims Cathedral, Reims, France, ca. 1211-1290.</a:t>
            </a:r>
            <a:endParaRPr lang="en-US" dirty="0">
              <a:solidFill>
                <a:schemeClr val="bg1"/>
              </a:solidFill>
              <a:latin typeface="Garamond" panose="02020404030301010803" pitchFamily="18" charset="0"/>
            </a:endParaRPr>
          </a:p>
        </p:txBody>
      </p:sp>
      <p:sp>
        <p:nvSpPr>
          <p:cNvPr id="4" name="Rectangle 3">
            <a:extLst>
              <a:ext uri="{FF2B5EF4-FFF2-40B4-BE49-F238E27FC236}">
                <a16:creationId xmlns:a16="http://schemas.microsoft.com/office/drawing/2014/main" id="{08218D4E-B747-6549-BBF3-FEEE0447C27D}"/>
              </a:ext>
            </a:extLst>
          </p:cNvPr>
          <p:cNvSpPr/>
          <p:nvPr/>
        </p:nvSpPr>
        <p:spPr>
          <a:xfrm>
            <a:off x="6816605" y="1028343"/>
            <a:ext cx="2327395" cy="4801314"/>
          </a:xfrm>
          <a:prstGeom prst="rect">
            <a:avLst/>
          </a:prstGeom>
        </p:spPr>
        <p:txBody>
          <a:bodyPr wrap="square">
            <a:spAutoFit/>
          </a:bodyPr>
          <a:lstStyle/>
          <a:p>
            <a:pPr algn="ctr"/>
            <a:r>
              <a:rPr lang="en-US" altLang="en-US" dirty="0">
                <a:solidFill>
                  <a:schemeClr val="bg1"/>
                </a:solidFill>
                <a:latin typeface="Garamond" panose="02020404030301010803" pitchFamily="18" charset="0"/>
              </a:rPr>
              <a:t>opus </a:t>
            </a:r>
            <a:r>
              <a:rPr lang="en-US" altLang="en-US" dirty="0" err="1">
                <a:solidFill>
                  <a:schemeClr val="bg1"/>
                </a:solidFill>
                <a:latin typeface="Garamond" panose="02020404030301010803" pitchFamily="18" charset="0"/>
              </a:rPr>
              <a:t>francigenum</a:t>
            </a:r>
            <a:r>
              <a:rPr lang="en-US" altLang="en-US" dirty="0">
                <a:solidFill>
                  <a:schemeClr val="bg1"/>
                </a:solidFill>
                <a:latin typeface="Garamond" panose="02020404030301010803" pitchFamily="18" charset="0"/>
              </a:rPr>
              <a:t>*</a:t>
            </a:r>
          </a:p>
          <a:p>
            <a:pPr algn="ctr"/>
            <a:endParaRPr lang="en-US" dirty="0">
              <a:solidFill>
                <a:schemeClr val="bg1"/>
              </a:solidFill>
              <a:latin typeface="Garamond" panose="02020404030301010803" pitchFamily="18" charset="0"/>
            </a:endParaRPr>
          </a:p>
          <a:p>
            <a:pPr algn="ctr"/>
            <a:r>
              <a:rPr lang="en-US" dirty="0">
                <a:solidFill>
                  <a:schemeClr val="bg1"/>
                </a:solidFill>
                <a:latin typeface="Garamond" panose="02020404030301010803" pitchFamily="18" charset="0"/>
              </a:rPr>
              <a:t>stone and glass images of the City of God, the Heavenly Jerusalem</a:t>
            </a:r>
          </a:p>
          <a:p>
            <a:pPr algn="ctr"/>
            <a:endParaRPr lang="en-US" dirty="0">
              <a:solidFill>
                <a:schemeClr val="bg1"/>
              </a:solidFill>
              <a:latin typeface="Garamond" panose="02020404030301010803" pitchFamily="18" charset="0"/>
            </a:endParaRPr>
          </a:p>
          <a:p>
            <a:pPr algn="ctr"/>
            <a:r>
              <a:rPr lang="en-US" dirty="0">
                <a:solidFill>
                  <a:schemeClr val="bg1"/>
                </a:solidFill>
                <a:latin typeface="Garamond" panose="02020404030301010803" pitchFamily="18" charset="0"/>
              </a:rPr>
              <a:t>dedicated to the Virgin Mary</a:t>
            </a:r>
          </a:p>
          <a:p>
            <a:pPr algn="ctr"/>
            <a:endParaRPr lang="en-US" dirty="0">
              <a:solidFill>
                <a:schemeClr val="bg1"/>
              </a:solidFill>
              <a:latin typeface="Garamond" panose="02020404030301010803" pitchFamily="18" charset="0"/>
            </a:endParaRPr>
          </a:p>
          <a:p>
            <a:pPr algn="ctr"/>
            <a:r>
              <a:rPr lang="en-US" dirty="0">
                <a:solidFill>
                  <a:schemeClr val="bg1"/>
                </a:solidFill>
                <a:latin typeface="Garamond" panose="02020404030301010803" pitchFamily="18" charset="0"/>
              </a:rPr>
              <a:t>the site of all French kings’ coronations since 496</a:t>
            </a:r>
          </a:p>
          <a:p>
            <a:pPr algn="ctr"/>
            <a:endParaRPr lang="en-US" dirty="0">
              <a:solidFill>
                <a:schemeClr val="bg1"/>
              </a:solidFill>
              <a:latin typeface="Garamond" panose="02020404030301010803" pitchFamily="18" charset="0"/>
            </a:endParaRPr>
          </a:p>
          <a:p>
            <a:pPr algn="ctr"/>
            <a:r>
              <a:rPr lang="en-US" dirty="0">
                <a:solidFill>
                  <a:schemeClr val="bg1"/>
                </a:solidFill>
                <a:latin typeface="Garamond" panose="02020404030301010803" pitchFamily="18" charset="0"/>
              </a:rPr>
              <a:t>lancets</a:t>
            </a:r>
          </a:p>
          <a:p>
            <a:pPr algn="ctr"/>
            <a:endParaRPr lang="en-US" dirty="0">
              <a:solidFill>
                <a:schemeClr val="bg1"/>
              </a:solidFill>
              <a:latin typeface="Garamond" panose="02020404030301010803" pitchFamily="18" charset="0"/>
            </a:endParaRPr>
          </a:p>
          <a:p>
            <a:pPr algn="ctr"/>
            <a:r>
              <a:rPr lang="en-US" dirty="0">
                <a:solidFill>
                  <a:schemeClr val="bg1"/>
                </a:solidFill>
                <a:latin typeface="Garamond" panose="02020404030301010803" pitchFamily="18" charset="0"/>
              </a:rPr>
              <a:t>stained-glass rose window</a:t>
            </a:r>
          </a:p>
        </p:txBody>
      </p:sp>
    </p:spTree>
    <p:extLst>
      <p:ext uri="{BB962C8B-B14F-4D97-AF65-F5344CB8AC3E}">
        <p14:creationId xmlns:p14="http://schemas.microsoft.com/office/powerpoint/2010/main" val="2936611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2F45F9C-EC36-4840-98F1-2A01F4831C5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27395" y="14275"/>
            <a:ext cx="4489211" cy="6829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D65B413B-02B5-6E42-ACC4-9EE065E5E879}"/>
              </a:ext>
            </a:extLst>
          </p:cNvPr>
          <p:cNvSpPr/>
          <p:nvPr/>
        </p:nvSpPr>
        <p:spPr>
          <a:xfrm>
            <a:off x="0" y="2551837"/>
            <a:ext cx="2327395" cy="1754326"/>
          </a:xfrm>
          <a:prstGeom prst="rect">
            <a:avLst/>
          </a:prstGeom>
        </p:spPr>
        <p:txBody>
          <a:bodyPr wrap="square">
            <a:spAutoFit/>
          </a:bodyPr>
          <a:lstStyle/>
          <a:p>
            <a:pPr algn="ctr"/>
            <a:r>
              <a:rPr lang="en-US" altLang="en-US" dirty="0">
                <a:solidFill>
                  <a:schemeClr val="bg1"/>
                </a:solidFill>
                <a:latin typeface="Garamond" panose="02020404030301010803" pitchFamily="18" charset="0"/>
              </a:rPr>
              <a:t>Jean </a:t>
            </a:r>
            <a:r>
              <a:rPr lang="en-US" altLang="en-US" dirty="0" err="1">
                <a:solidFill>
                  <a:schemeClr val="bg1"/>
                </a:solidFill>
                <a:latin typeface="Garamond" panose="02020404030301010803" pitchFamily="18" charset="0"/>
              </a:rPr>
              <a:t>d’Orbais</a:t>
            </a:r>
            <a:r>
              <a:rPr lang="en-US" altLang="en-US" dirty="0">
                <a:solidFill>
                  <a:schemeClr val="bg1"/>
                </a:solidFill>
                <a:latin typeface="Garamond" panose="02020404030301010803" pitchFamily="18" charset="0"/>
              </a:rPr>
              <a:t>, Jean le Loup, Gaucher de Reims, and Bernard de Soissons, Reims Cathedral, Reims, France, ca. 1211-1290.</a:t>
            </a:r>
            <a:endParaRPr lang="en-US" dirty="0">
              <a:solidFill>
                <a:schemeClr val="bg1"/>
              </a:solidFill>
              <a:latin typeface="Garamond" panose="02020404030301010803" pitchFamily="18" charset="0"/>
            </a:endParaRPr>
          </a:p>
        </p:txBody>
      </p:sp>
      <p:sp>
        <p:nvSpPr>
          <p:cNvPr id="4" name="Rectangle 3">
            <a:extLst>
              <a:ext uri="{FF2B5EF4-FFF2-40B4-BE49-F238E27FC236}">
                <a16:creationId xmlns:a16="http://schemas.microsoft.com/office/drawing/2014/main" id="{08218D4E-B747-6549-BBF3-FEEE0447C27D}"/>
              </a:ext>
            </a:extLst>
          </p:cNvPr>
          <p:cNvSpPr/>
          <p:nvPr/>
        </p:nvSpPr>
        <p:spPr>
          <a:xfrm>
            <a:off x="6816605" y="1997839"/>
            <a:ext cx="2327395" cy="2862322"/>
          </a:xfrm>
          <a:prstGeom prst="rect">
            <a:avLst/>
          </a:prstGeom>
        </p:spPr>
        <p:txBody>
          <a:bodyPr wrap="square">
            <a:spAutoFit/>
          </a:bodyPr>
          <a:lstStyle/>
          <a:p>
            <a:pPr algn="ctr"/>
            <a:r>
              <a:rPr lang="en-US" altLang="en-US" dirty="0">
                <a:solidFill>
                  <a:schemeClr val="bg1"/>
                </a:solidFill>
                <a:latin typeface="Garamond" panose="02020404030301010803" pitchFamily="18" charset="0"/>
              </a:rPr>
              <a:t>Lorenzo Ghiberti (1378-1455), </a:t>
            </a:r>
            <a:r>
              <a:rPr lang="en-US" altLang="en-US" i="1" dirty="0">
                <a:solidFill>
                  <a:schemeClr val="bg1"/>
                </a:solidFill>
                <a:latin typeface="Garamond" panose="02020404030301010803" pitchFamily="18" charset="0"/>
              </a:rPr>
              <a:t>Commentaries</a:t>
            </a:r>
            <a:r>
              <a:rPr lang="en-US" altLang="en-US" dirty="0">
                <a:solidFill>
                  <a:schemeClr val="bg1"/>
                </a:solidFill>
                <a:latin typeface="Garamond" panose="02020404030301010803" pitchFamily="18" charset="0"/>
              </a:rPr>
              <a:t>: a period of decline</a:t>
            </a:r>
          </a:p>
          <a:p>
            <a:pPr algn="ctr"/>
            <a:endParaRPr lang="en-US" altLang="en-US" dirty="0">
              <a:solidFill>
                <a:schemeClr val="bg1"/>
              </a:solidFill>
              <a:latin typeface="Garamond" panose="02020404030301010803" pitchFamily="18" charset="0"/>
            </a:endParaRPr>
          </a:p>
          <a:p>
            <a:pPr algn="ctr"/>
            <a:r>
              <a:rPr lang="en-US" altLang="en-US" dirty="0">
                <a:solidFill>
                  <a:schemeClr val="bg1"/>
                </a:solidFill>
                <a:latin typeface="Garamond" panose="02020404030301010803" pitchFamily="18" charset="0"/>
              </a:rPr>
              <a:t>Giorgio Vasari (1511-1574), </a:t>
            </a:r>
            <a:r>
              <a:rPr lang="en-US" altLang="en-US" i="1" dirty="0">
                <a:solidFill>
                  <a:schemeClr val="bg1"/>
                </a:solidFill>
                <a:latin typeface="Garamond" panose="02020404030301010803" pitchFamily="18" charset="0"/>
              </a:rPr>
              <a:t>Introduction to the Three Arts of Design</a:t>
            </a:r>
            <a:r>
              <a:rPr lang="en-US" altLang="en-US" dirty="0">
                <a:solidFill>
                  <a:schemeClr val="bg1"/>
                </a:solidFill>
                <a:latin typeface="Garamond" panose="02020404030301010803" pitchFamily="18" charset="0"/>
              </a:rPr>
              <a:t> (1550): “monstrous and barbarous”</a:t>
            </a:r>
            <a:endParaRPr lang="en-US" dirty="0">
              <a:solidFill>
                <a:schemeClr val="bg1"/>
              </a:solidFill>
              <a:latin typeface="Garamond" panose="02020404030301010803" pitchFamily="18" charset="0"/>
            </a:endParaRPr>
          </a:p>
        </p:txBody>
      </p:sp>
    </p:spTree>
    <p:extLst>
      <p:ext uri="{BB962C8B-B14F-4D97-AF65-F5344CB8AC3E}">
        <p14:creationId xmlns:p14="http://schemas.microsoft.com/office/powerpoint/2010/main" val="2261227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2C7673E-3601-704D-A723-25002D1C4A59}"/>
              </a:ext>
            </a:extLst>
          </p:cNvPr>
          <p:cNvPicPr>
            <a:picLocks noChangeAspect="1"/>
          </p:cNvPicPr>
          <p:nvPr/>
        </p:nvPicPr>
        <p:blipFill>
          <a:blip r:embed="rId3"/>
          <a:stretch>
            <a:fillRect/>
          </a:stretch>
        </p:blipFill>
        <p:spPr>
          <a:xfrm>
            <a:off x="0" y="89297"/>
            <a:ext cx="9144000" cy="6679406"/>
          </a:xfrm>
          <a:prstGeom prst="rect">
            <a:avLst/>
          </a:prstGeom>
        </p:spPr>
      </p:pic>
    </p:spTree>
    <p:extLst>
      <p:ext uri="{BB962C8B-B14F-4D97-AF65-F5344CB8AC3E}">
        <p14:creationId xmlns:p14="http://schemas.microsoft.com/office/powerpoint/2010/main" val="3668489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50B0BCF-6FDD-6A4B-A9D5-6040B13C4435}"/>
              </a:ext>
            </a:extLst>
          </p:cNvPr>
          <p:cNvSpPr/>
          <p:nvPr/>
        </p:nvSpPr>
        <p:spPr>
          <a:xfrm>
            <a:off x="789140" y="0"/>
            <a:ext cx="1415837" cy="369332"/>
          </a:xfrm>
          <a:prstGeom prst="rect">
            <a:avLst/>
          </a:prstGeom>
        </p:spPr>
        <p:txBody>
          <a:bodyPr wrap="none">
            <a:spAutoFit/>
          </a:bodyPr>
          <a:lstStyle/>
          <a:p>
            <a:r>
              <a:rPr lang="en-US" dirty="0">
                <a:latin typeface="Garamond" panose="02020404030301010803" pitchFamily="18" charset="0"/>
              </a:rPr>
              <a:t>Île-de-France</a:t>
            </a:r>
          </a:p>
        </p:txBody>
      </p:sp>
      <p:pic>
        <p:nvPicPr>
          <p:cNvPr id="7170" name="Picture 2" descr="Image result for saint martin du canigou">
            <a:extLst>
              <a:ext uri="{FF2B5EF4-FFF2-40B4-BE49-F238E27FC236}">
                <a16:creationId xmlns:a16="http://schemas.microsoft.com/office/drawing/2014/main" id="{6BABEA9E-FFAD-4944-B021-A3545C36540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870"/>
          <a:stretch/>
        </p:blipFill>
        <p:spPr bwMode="auto">
          <a:xfrm>
            <a:off x="0" y="1081072"/>
            <a:ext cx="5268523" cy="4695857"/>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Image result for chartres cathedral">
            <a:extLst>
              <a:ext uri="{FF2B5EF4-FFF2-40B4-BE49-F238E27FC236}">
                <a16:creationId xmlns:a16="http://schemas.microsoft.com/office/drawing/2014/main" id="{1A9BDC5E-6037-BB42-B2E7-2FE66CF8B8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31859" y="1081071"/>
            <a:ext cx="3712141" cy="4695858"/>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4A2027BA-677F-E84F-87C8-44A96DE7C9E7}"/>
              </a:ext>
            </a:extLst>
          </p:cNvPr>
          <p:cNvSpPr/>
          <p:nvPr/>
        </p:nvSpPr>
        <p:spPr>
          <a:xfrm>
            <a:off x="0" y="6488668"/>
            <a:ext cx="5268523" cy="369332"/>
          </a:xfrm>
          <a:prstGeom prst="rect">
            <a:avLst/>
          </a:prstGeom>
        </p:spPr>
        <p:txBody>
          <a:bodyPr wrap="square">
            <a:spAutoFit/>
          </a:bodyPr>
          <a:lstStyle/>
          <a:p>
            <a:pPr algn="ctr"/>
            <a:r>
              <a:rPr lang="en-US" altLang="en-US" dirty="0">
                <a:solidFill>
                  <a:schemeClr val="bg1"/>
                </a:solidFill>
                <a:latin typeface="Garamond" panose="02020404030301010803" pitchFamily="18" charset="0"/>
              </a:rPr>
              <a:t>Saint Martin-du-</a:t>
            </a:r>
            <a:r>
              <a:rPr lang="en-US" altLang="en-US" dirty="0" err="1">
                <a:solidFill>
                  <a:schemeClr val="bg1"/>
                </a:solidFill>
                <a:latin typeface="Garamond" panose="02020404030301010803" pitchFamily="18" charset="0"/>
              </a:rPr>
              <a:t>Cantigou</a:t>
            </a:r>
            <a:r>
              <a:rPr lang="en-US" altLang="en-US" dirty="0">
                <a:solidFill>
                  <a:schemeClr val="bg1"/>
                </a:solidFill>
                <a:latin typeface="Garamond" panose="02020404030301010803" pitchFamily="18" charset="0"/>
              </a:rPr>
              <a:t>. French Pyrenees, 1001-26.</a:t>
            </a:r>
            <a:endParaRPr lang="en-US" dirty="0">
              <a:solidFill>
                <a:schemeClr val="bg1"/>
              </a:solidFill>
              <a:latin typeface="Garamond" panose="02020404030301010803" pitchFamily="18" charset="0"/>
            </a:endParaRPr>
          </a:p>
        </p:txBody>
      </p:sp>
      <p:sp>
        <p:nvSpPr>
          <p:cNvPr id="6" name="Rectangle 5">
            <a:extLst>
              <a:ext uri="{FF2B5EF4-FFF2-40B4-BE49-F238E27FC236}">
                <a16:creationId xmlns:a16="http://schemas.microsoft.com/office/drawing/2014/main" id="{08B597FB-5637-8044-BE53-DFBDEB570A4B}"/>
              </a:ext>
            </a:extLst>
          </p:cNvPr>
          <p:cNvSpPr/>
          <p:nvPr/>
        </p:nvSpPr>
        <p:spPr>
          <a:xfrm>
            <a:off x="5431858" y="6211669"/>
            <a:ext cx="3712141" cy="646331"/>
          </a:xfrm>
          <a:prstGeom prst="rect">
            <a:avLst/>
          </a:prstGeom>
        </p:spPr>
        <p:txBody>
          <a:bodyPr wrap="square">
            <a:spAutoFit/>
          </a:bodyPr>
          <a:lstStyle/>
          <a:p>
            <a:pPr algn="ctr"/>
            <a:r>
              <a:rPr lang="en-US" altLang="en-US" dirty="0">
                <a:solidFill>
                  <a:schemeClr val="bg1"/>
                </a:solidFill>
                <a:latin typeface="Garamond" panose="02020404030301010803" pitchFamily="18" charset="0"/>
              </a:rPr>
              <a:t>Chartres Cathedral, Chartres, France, as rebuilt after 1194.</a:t>
            </a:r>
            <a:endParaRPr lang="en-US" dirty="0">
              <a:solidFill>
                <a:schemeClr val="bg1"/>
              </a:solidFill>
              <a:latin typeface="Garamond" panose="02020404030301010803" pitchFamily="18" charset="0"/>
            </a:endParaRPr>
          </a:p>
        </p:txBody>
      </p:sp>
    </p:spTree>
    <p:extLst>
      <p:ext uri="{BB962C8B-B14F-4D97-AF65-F5344CB8AC3E}">
        <p14:creationId xmlns:p14="http://schemas.microsoft.com/office/powerpoint/2010/main" val="3407063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9E4E09-7700-F043-801D-5028A9B45C9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7898" y="-7412"/>
            <a:ext cx="6548205" cy="5942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B9CF0234-D1D6-F447-8F03-29D0E7B08B4E}"/>
              </a:ext>
            </a:extLst>
          </p:cNvPr>
          <p:cNvSpPr/>
          <p:nvPr/>
        </p:nvSpPr>
        <p:spPr>
          <a:xfrm>
            <a:off x="0" y="5934670"/>
            <a:ext cx="9144000" cy="923330"/>
          </a:xfrm>
          <a:prstGeom prst="rect">
            <a:avLst/>
          </a:prstGeom>
        </p:spPr>
        <p:txBody>
          <a:bodyPr wrap="square">
            <a:spAutoFit/>
          </a:bodyPr>
          <a:lstStyle/>
          <a:p>
            <a:pPr algn="ctr"/>
            <a:r>
              <a:rPr lang="en-US" altLang="en-US" dirty="0">
                <a:solidFill>
                  <a:schemeClr val="bg1"/>
                </a:solidFill>
                <a:latin typeface="Garamond" panose="02020404030301010803" pitchFamily="18" charset="0"/>
              </a:rPr>
              <a:t>guilds*</a:t>
            </a:r>
          </a:p>
          <a:p>
            <a:pPr algn="ctr"/>
            <a:r>
              <a:rPr lang="en-US" dirty="0">
                <a:solidFill>
                  <a:schemeClr val="bg1"/>
                </a:solidFill>
                <a:latin typeface="Garamond" panose="02020404030301010803" pitchFamily="18" charset="0"/>
              </a:rPr>
              <a:t>universities</a:t>
            </a:r>
          </a:p>
          <a:p>
            <a:pPr algn="ctr"/>
            <a:r>
              <a:rPr lang="en-US" dirty="0">
                <a:solidFill>
                  <a:schemeClr val="bg1"/>
                </a:solidFill>
                <a:latin typeface="Garamond" panose="02020404030301010803" pitchFamily="18" charset="0"/>
              </a:rPr>
              <a:t>vernacular literature</a:t>
            </a:r>
          </a:p>
        </p:txBody>
      </p:sp>
    </p:spTree>
    <p:extLst>
      <p:ext uri="{BB962C8B-B14F-4D97-AF65-F5344CB8AC3E}">
        <p14:creationId xmlns:p14="http://schemas.microsoft.com/office/powerpoint/2010/main" val="268073091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175</TotalTime>
  <Words>302</Words>
  <Application>Microsoft Macintosh PowerPoint</Application>
  <PresentationFormat>On-screen Show (4:3)</PresentationFormat>
  <Paragraphs>42</Paragraphs>
  <Slides>8</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Garamond</vt:lpstr>
      <vt:lpstr>Office Theme</vt:lpstr>
      <vt:lpstr>“Gothic”</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Szymanska, Agnieszka</dc:creator>
  <cp:lastModifiedBy>Szymanska, Agnieszka</cp:lastModifiedBy>
  <cp:revision>9</cp:revision>
  <dcterms:created xsi:type="dcterms:W3CDTF">2019-10-15T16:27:09Z</dcterms:created>
  <dcterms:modified xsi:type="dcterms:W3CDTF">2019-10-16T17:19:26Z</dcterms:modified>
</cp:coreProperties>
</file>

<file path=docProps/thumbnail.jpeg>
</file>